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60" r:id="rId3"/>
    <p:sldId id="261" r:id="rId4"/>
    <p:sldId id="262" r:id="rId5"/>
    <p:sldId id="263" r:id="rId6"/>
    <p:sldId id="270" r:id="rId7"/>
    <p:sldId id="264" r:id="rId8"/>
    <p:sldId id="26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4" d="100"/>
          <a:sy n="74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Anime, Everlasting Summer, Car, Dark, Forest, Nature, Night, Road, HD wallpaper">
            <a:extLst>
              <a:ext uri="{FF2B5EF4-FFF2-40B4-BE49-F238E27FC236}">
                <a16:creationId xmlns:a16="http://schemas.microsoft.com/office/drawing/2014/main" id="{BC6A4D45-858B-4395-82B4-BEED543BC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187"/>
            <a:ext cx="12192000" cy="686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425004"/>
            <a:ext cx="9440034" cy="2768957"/>
          </a:xfrm>
        </p:spPr>
        <p:txBody>
          <a:bodyPr>
            <a:normAutofit/>
          </a:bodyPr>
          <a:lstStyle/>
          <a:p>
            <a:pPr algn="l"/>
            <a:r>
              <a:rPr lang="en-US" sz="6000" b="0" i="0" u="none" strike="noStrike" dirty="0">
                <a:solidFill>
                  <a:srgbClr val="FFFFFF"/>
                </a:solidFill>
                <a:effectLst/>
              </a:rPr>
              <a:t>Drowsy Driver Detection to Prevent Road Accidents(Progress After C1)</a:t>
            </a: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Autofit/>
          </a:bodyPr>
          <a:lstStyle/>
          <a:p>
            <a:pPr algn="l"/>
            <a:r>
              <a:rPr lang="en-US" sz="2400" b="1" i="0" u="none" strike="noStrike" dirty="0">
                <a:effectLst/>
                <a:latin typeface="+mj-lt"/>
              </a:rPr>
              <a:t>Under the guidance of - Dr. Rajat Kumar Singh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IN" sz="2400" b="1" i="0" u="none" strike="noStrike" dirty="0">
                <a:solidFill>
                  <a:srgbClr val="EFEFEF"/>
                </a:solidFill>
                <a:effectLst/>
                <a:latin typeface="+mj-lt"/>
              </a:rPr>
              <a:t>Group - </a:t>
            </a:r>
            <a:endParaRPr lang="en-IN" sz="2400" b="1" dirty="0">
              <a:effectLst/>
              <a:latin typeface="+mj-lt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IN" sz="2400" b="1" i="0" u="none" strike="noStrike" dirty="0">
                <a:solidFill>
                  <a:srgbClr val="EFEFEF"/>
                </a:solidFill>
                <a:effectLst/>
                <a:latin typeface="+mj-lt"/>
              </a:rPr>
              <a:t>Aayush Raj (IEC2018022)</a:t>
            </a:r>
            <a:endParaRPr lang="en-IN" sz="2400" b="1" dirty="0">
              <a:effectLst/>
              <a:latin typeface="+mj-lt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IN" sz="2400" b="1" i="0" u="none" strike="noStrike" dirty="0">
                <a:solidFill>
                  <a:srgbClr val="EFEFEF"/>
                </a:solidFill>
                <a:effectLst/>
                <a:latin typeface="+mj-lt"/>
              </a:rPr>
              <a:t>Shikhar Srivastava (IEC2018024)</a:t>
            </a:r>
            <a:endParaRPr lang="en-IN" sz="2400" b="1" dirty="0">
              <a:effectLst/>
              <a:latin typeface="+mj-lt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IN" sz="2400" b="1" i="0" u="none" strike="noStrike" dirty="0">
                <a:solidFill>
                  <a:srgbClr val="EFEFEF"/>
                </a:solidFill>
                <a:effectLst/>
                <a:latin typeface="+mj-lt"/>
              </a:rPr>
              <a:t>Ved Prakash Verma(IEC2018028)</a:t>
            </a:r>
            <a:endParaRPr lang="en-IN" sz="2400" b="1" dirty="0">
              <a:effectLst/>
              <a:latin typeface="+mj-lt"/>
            </a:endParaRPr>
          </a:p>
          <a:p>
            <a:br>
              <a:rPr lang="en-IN" sz="2400" dirty="0">
                <a:latin typeface="+mj-lt"/>
              </a:rPr>
            </a:b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F30FA43-4171-43F9-A615-BC21DF62AFAD}"/>
              </a:ext>
            </a:extLst>
          </p:cNvPr>
          <p:cNvGrpSpPr/>
          <p:nvPr/>
        </p:nvGrpSpPr>
        <p:grpSpPr>
          <a:xfrm>
            <a:off x="924443" y="2076450"/>
            <a:ext cx="10486238" cy="2653584"/>
            <a:chOff x="3538853" y="0"/>
            <a:chExt cx="3275967" cy="37147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D0EEF3-C3F9-4190-B9BF-3A5199BF974F}"/>
                </a:ext>
              </a:extLst>
            </p:cNvPr>
            <p:cNvSpPr txBox="1"/>
            <p:nvPr/>
          </p:nvSpPr>
          <p:spPr>
            <a:xfrm>
              <a:off x="3538853" y="1485900"/>
              <a:ext cx="3275967" cy="22288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3593" tIns="0" rIns="323593" bIns="33020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endParaRPr lang="en-US" sz="2100" kern="12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B9AC55-512A-4A40-8817-F81A4ACFDF67}"/>
                </a:ext>
              </a:extLst>
            </p:cNvPr>
            <p:cNvSpPr/>
            <p:nvPr/>
          </p:nvSpPr>
          <p:spPr>
            <a:xfrm>
              <a:off x="3538853" y="0"/>
              <a:ext cx="3275967" cy="3714750"/>
            </a:xfrm>
            <a:prstGeom prst="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23D7243-FC26-4094-8153-140C341E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/>
              <a:t>Modification Made after the C1 panel suggestion</a:t>
            </a:r>
            <a:endParaRPr lang="en-IN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D3985-9F6C-43FF-BC38-8E0009E04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b="1" dirty="0"/>
              <a:t>As per the suggestion received by the panel members we decided to change the way of implementation of our project.</a:t>
            </a:r>
          </a:p>
          <a:p>
            <a:r>
              <a:rPr lang="en-US" sz="2000" b="1" dirty="0"/>
              <a:t>Previously we were implementing our project using Arduino and several sensors which needed to be wore by the driver to detect the downiness .</a:t>
            </a:r>
          </a:p>
          <a:p>
            <a:r>
              <a:rPr lang="en-US" sz="2000" b="1" dirty="0"/>
              <a:t>Now we are implementing our project using Raspberry pi which doesn’t require any wearable sensor to detect the drowsiness.</a:t>
            </a:r>
          </a:p>
          <a:p>
            <a:endParaRPr lang="en-US" sz="2000" b="1" dirty="0"/>
          </a:p>
          <a:p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031837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687FB-394E-4312-8479-E7E10897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395" y="-108532"/>
            <a:ext cx="10353762" cy="1673717"/>
          </a:xfrm>
        </p:spPr>
        <p:txBody>
          <a:bodyPr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/>
              <a:t>Modified Project Work flow</a:t>
            </a:r>
            <a:endParaRPr lang="en-IN" sz="32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F61D8C-3A9F-4A17-9266-3106692C149C}"/>
              </a:ext>
            </a:extLst>
          </p:cNvPr>
          <p:cNvGrpSpPr/>
          <p:nvPr/>
        </p:nvGrpSpPr>
        <p:grpSpPr>
          <a:xfrm>
            <a:off x="799746" y="1017431"/>
            <a:ext cx="10353761" cy="5409127"/>
            <a:chOff x="7076898" y="0"/>
            <a:chExt cx="3275967" cy="37147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713125-10EF-4163-909B-779019A16B16}"/>
                </a:ext>
              </a:extLst>
            </p:cNvPr>
            <p:cNvSpPr/>
            <p:nvPr/>
          </p:nvSpPr>
          <p:spPr>
            <a:xfrm>
              <a:off x="7076898" y="0"/>
              <a:ext cx="3275967" cy="3714750"/>
            </a:xfrm>
            <a:prstGeom prst="rect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662181-02B3-4D7A-AEF3-0F9BFBD86673}"/>
                </a:ext>
              </a:extLst>
            </p:cNvPr>
            <p:cNvSpPr txBox="1"/>
            <p:nvPr/>
          </p:nvSpPr>
          <p:spPr>
            <a:xfrm>
              <a:off x="7076898" y="1485900"/>
              <a:ext cx="3275967" cy="22288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3593" tIns="0" rIns="323593" bIns="33020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endParaRPr lang="en-US" sz="2100" kern="1200" dirty="0"/>
            </a:p>
          </p:txBody>
        </p:sp>
      </p:grpSp>
      <p:sp>
        <p:nvSpPr>
          <p:cNvPr id="8" name="AutoShape 6">
            <a:extLst>
              <a:ext uri="{FF2B5EF4-FFF2-40B4-BE49-F238E27FC236}">
                <a16:creationId xmlns:a16="http://schemas.microsoft.com/office/drawing/2014/main" id="{44420871-1D06-4420-B484-20D2CB0710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6" name="Picture 2" descr="Buy a Camera Module V2 – Raspberry Pi">
            <a:extLst>
              <a:ext uri="{FF2B5EF4-FFF2-40B4-BE49-F238E27FC236}">
                <a16:creationId xmlns:a16="http://schemas.microsoft.com/office/drawing/2014/main" id="{51B75F0F-192B-49B7-82D6-FEACB2264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49" y="2912168"/>
            <a:ext cx="1535176" cy="115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0DC14FD-DB68-4359-AE83-95A9C9C32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462" y="2556725"/>
            <a:ext cx="1732803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ni Piezo Buzzer">
            <a:extLst>
              <a:ext uri="{FF2B5EF4-FFF2-40B4-BE49-F238E27FC236}">
                <a16:creationId xmlns:a16="http://schemas.microsoft.com/office/drawing/2014/main" id="{D4AC09FD-4139-4C65-8295-A4DA5EB56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871" y="1186143"/>
            <a:ext cx="1295912" cy="129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17F82C-A4CD-414D-8F45-AD587621F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688" y="2855393"/>
            <a:ext cx="1244260" cy="144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B20EAD3-0DBD-4052-9270-FF61E4B62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523" y="4670822"/>
            <a:ext cx="1244260" cy="124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7219152-3A8F-4370-A060-7E659B1F6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318" y="4858478"/>
            <a:ext cx="1299562" cy="95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F89912-16D4-46FA-B0E8-060F568F8EB2}"/>
              </a:ext>
            </a:extLst>
          </p:cNvPr>
          <p:cNvCxnSpPr>
            <a:cxnSpLocks/>
            <a:endCxn id="1028" idx="1"/>
          </p:cNvCxnSpPr>
          <p:nvPr/>
        </p:nvCxnSpPr>
        <p:spPr>
          <a:xfrm>
            <a:off x="2545425" y="3490174"/>
            <a:ext cx="15100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80DB25-F107-4EC0-BAD4-67A711A27F05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976627" y="2390305"/>
            <a:ext cx="1480241" cy="790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F478B8-6182-48FB-A550-F039294D0439}"/>
              </a:ext>
            </a:extLst>
          </p:cNvPr>
          <p:cNvCxnSpPr>
            <a:cxnSpLocks/>
          </p:cNvCxnSpPr>
          <p:nvPr/>
        </p:nvCxnSpPr>
        <p:spPr>
          <a:xfrm>
            <a:off x="6096000" y="3741165"/>
            <a:ext cx="1502871" cy="92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417852-1419-4368-9099-B9B295FA9EDA}"/>
              </a:ext>
            </a:extLst>
          </p:cNvPr>
          <p:cNvCxnSpPr/>
          <p:nvPr/>
        </p:nvCxnSpPr>
        <p:spPr>
          <a:xfrm flipH="1">
            <a:off x="4919730" y="4529822"/>
            <a:ext cx="2133" cy="16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960D6EE-C5F6-4350-81F1-4932871D36B2}"/>
              </a:ext>
            </a:extLst>
          </p:cNvPr>
          <p:cNvCxnSpPr/>
          <p:nvPr/>
        </p:nvCxnSpPr>
        <p:spPr>
          <a:xfrm>
            <a:off x="4778062" y="467016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244E3A-2D49-4B83-B306-3928A45E70E5}"/>
              </a:ext>
            </a:extLst>
          </p:cNvPr>
          <p:cNvCxnSpPr>
            <a:cxnSpLocks/>
          </p:cNvCxnSpPr>
          <p:nvPr/>
        </p:nvCxnSpPr>
        <p:spPr>
          <a:xfrm>
            <a:off x="7173532" y="5478190"/>
            <a:ext cx="425339" cy="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F445CE2-669B-48E1-B3DE-2C8468596CDC}"/>
              </a:ext>
            </a:extLst>
          </p:cNvPr>
          <p:cNvSpPr txBox="1"/>
          <p:nvPr/>
        </p:nvSpPr>
        <p:spPr>
          <a:xfrm>
            <a:off x="1076843" y="4529822"/>
            <a:ext cx="1734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CAM – Takes the video input of the driver 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8FBE48-A869-4C0C-A410-EE4180D352EB}"/>
              </a:ext>
            </a:extLst>
          </p:cNvPr>
          <p:cNvSpPr txBox="1"/>
          <p:nvPr/>
        </p:nvSpPr>
        <p:spPr>
          <a:xfrm>
            <a:off x="4060297" y="1088660"/>
            <a:ext cx="19163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Raspberry Pi- Process the video input and detects drowsiness based on the code 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7F49E7-1511-4E4D-9D45-99EC5CD0DC33}"/>
              </a:ext>
            </a:extLst>
          </p:cNvPr>
          <p:cNvSpPr txBox="1"/>
          <p:nvPr/>
        </p:nvSpPr>
        <p:spPr>
          <a:xfrm>
            <a:off x="9259910" y="1500355"/>
            <a:ext cx="1519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Alerts the Driver that he is drowsy</a:t>
            </a:r>
          </a:p>
          <a:p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615A05-9904-4B7A-A6F2-CBF5A48B86BD}"/>
              </a:ext>
            </a:extLst>
          </p:cNvPr>
          <p:cNvSpPr txBox="1"/>
          <p:nvPr/>
        </p:nvSpPr>
        <p:spPr>
          <a:xfrm>
            <a:off x="9401576" y="3181082"/>
            <a:ext cx="1668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Alerts the passengers and neighboring drivers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65AFB9-4516-40E0-A9DE-7A24F3C69FC6}"/>
              </a:ext>
            </a:extLst>
          </p:cNvPr>
          <p:cNvSpPr txBox="1"/>
          <p:nvPr/>
        </p:nvSpPr>
        <p:spPr>
          <a:xfrm>
            <a:off x="9348983" y="4773743"/>
            <a:ext cx="1804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Display used the view how the detection is being performed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034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B4895-7F1F-4645-89F3-FD55AF310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03032"/>
            <a:ext cx="10353762" cy="1094704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3200" b="1" i="0" u="none" strike="noStrike" dirty="0">
                <a:solidFill>
                  <a:srgbClr val="FFFFFF"/>
                </a:solidFill>
                <a:effectLst/>
              </a:rPr>
              <a:t>Methodology</a:t>
            </a:r>
            <a:endParaRPr lang="en-IN" sz="32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6AE4C2A-3C15-43B3-91E8-B550F0D1E693}"/>
              </a:ext>
            </a:extLst>
          </p:cNvPr>
          <p:cNvGrpSpPr/>
          <p:nvPr/>
        </p:nvGrpSpPr>
        <p:grpSpPr>
          <a:xfrm>
            <a:off x="1404034" y="1496110"/>
            <a:ext cx="3982526" cy="4301542"/>
            <a:chOff x="-293355" y="184931"/>
            <a:chExt cx="3500851" cy="453104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DEA73B-6755-4A62-B2D0-D3CE5517770C}"/>
                </a:ext>
              </a:extLst>
            </p:cNvPr>
            <p:cNvSpPr/>
            <p:nvPr/>
          </p:nvSpPr>
          <p:spPr>
            <a:xfrm>
              <a:off x="-201516" y="184931"/>
              <a:ext cx="3317174" cy="4531047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3794C2-B21A-4987-8CC5-7BE5BB955E9B}"/>
                </a:ext>
              </a:extLst>
            </p:cNvPr>
            <p:cNvSpPr txBox="1"/>
            <p:nvPr/>
          </p:nvSpPr>
          <p:spPr>
            <a:xfrm>
              <a:off x="-293355" y="456252"/>
              <a:ext cx="3500851" cy="34123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3593" tIns="0" rIns="323593" bIns="330200" numCol="1" spcCol="1270" anchor="t" anchorCtr="0">
              <a:noAutofit/>
            </a:bodyPr>
            <a:lstStyle/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en-US" sz="2800" b="1" dirty="0">
                  <a:solidFill>
                    <a:schemeClr val="tx1"/>
                  </a:solidFill>
                </a:rPr>
                <a:t>Software Implementation</a:t>
              </a:r>
              <a:r>
                <a:rPr lang="en-US" sz="2000" b="1" i="0" u="none" strike="noStrike" dirty="0">
                  <a:solidFill>
                    <a:schemeClr val="tx1"/>
                  </a:solidFill>
                  <a:effectLst/>
                </a:rPr>
                <a:t>-</a:t>
              </a:r>
            </a:p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en-US" sz="2000" b="1" dirty="0">
                  <a:solidFill>
                    <a:schemeClr val="tx1"/>
                  </a:solidFill>
                </a:rPr>
                <a:t>To Write a python code to detect the downiness based of </a:t>
              </a:r>
            </a:p>
            <a:p>
              <a:pPr marL="457200" indent="-457200" rtl="0">
                <a:spcBef>
                  <a:spcPts val="0"/>
                </a:spcBef>
                <a:spcAft>
                  <a:spcPts val="1200"/>
                </a:spcAft>
                <a:buAutoNum type="arabicPeriod"/>
              </a:pPr>
              <a:r>
                <a:rPr lang="en-US" sz="2000" b="1" dirty="0">
                  <a:solidFill>
                    <a:schemeClr val="tx1"/>
                  </a:solidFill>
                  <a:effectLst/>
                </a:rPr>
                <a:t>Eye</a:t>
              </a:r>
              <a:r>
                <a:rPr lang="en-US" sz="2000" b="1" dirty="0">
                  <a:solidFill>
                    <a:schemeClr val="tx1"/>
                  </a:solidFill>
                </a:rPr>
                <a:t> Aspect Ratio</a:t>
              </a:r>
            </a:p>
            <a:p>
              <a:pPr marL="457200" indent="-457200" rtl="0">
                <a:spcBef>
                  <a:spcPts val="0"/>
                </a:spcBef>
                <a:spcAft>
                  <a:spcPts val="1200"/>
                </a:spcAft>
                <a:buAutoNum type="arabicPeriod"/>
              </a:pPr>
              <a:r>
                <a:rPr lang="en-US" sz="2000" b="1" dirty="0">
                  <a:solidFill>
                    <a:schemeClr val="tx1"/>
                  </a:solidFill>
                  <a:effectLst/>
                </a:rPr>
                <a:t>Yawning</a:t>
              </a:r>
            </a:p>
            <a:p>
              <a:pPr marL="457200" indent="-457200" rtl="0">
                <a:spcBef>
                  <a:spcPts val="0"/>
                </a:spcBef>
                <a:spcAft>
                  <a:spcPts val="1200"/>
                </a:spcAft>
                <a:buAutoNum type="arabicPeriod"/>
              </a:pPr>
              <a:r>
                <a:rPr lang="en-US" sz="2000" b="1" dirty="0">
                  <a:solidFill>
                    <a:schemeClr val="tx1"/>
                  </a:solidFill>
                </a:rPr>
                <a:t>For Buzzer</a:t>
              </a:r>
            </a:p>
            <a:p>
              <a:pPr marL="457200" indent="-457200" rtl="0">
                <a:spcBef>
                  <a:spcPts val="0"/>
                </a:spcBef>
                <a:spcAft>
                  <a:spcPts val="1200"/>
                </a:spcAft>
                <a:buAutoNum type="arabicPeriod"/>
              </a:pPr>
              <a:r>
                <a:rPr lang="en-US" sz="2000" b="1" dirty="0">
                  <a:solidFill>
                    <a:schemeClr val="tx1"/>
                  </a:solidFill>
                  <a:effectLst/>
                </a:rPr>
                <a:t>For LCD display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1CCCAD-7794-4B2B-9200-8787784D7F8E}"/>
              </a:ext>
            </a:extLst>
          </p:cNvPr>
          <p:cNvGrpSpPr/>
          <p:nvPr/>
        </p:nvGrpSpPr>
        <p:grpSpPr>
          <a:xfrm>
            <a:off x="6398344" y="1496110"/>
            <a:ext cx="3982526" cy="4301543"/>
            <a:chOff x="73016" y="563130"/>
            <a:chExt cx="3336531" cy="371475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AE91C2-F7EE-45D3-9CFB-A5C325F7A7DF}"/>
                </a:ext>
              </a:extLst>
            </p:cNvPr>
            <p:cNvSpPr/>
            <p:nvPr/>
          </p:nvSpPr>
          <p:spPr>
            <a:xfrm>
              <a:off x="133580" y="563130"/>
              <a:ext cx="3275967" cy="371475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8FEC8F-B456-4EB1-A64E-74763B2978B9}"/>
                </a:ext>
              </a:extLst>
            </p:cNvPr>
            <p:cNvSpPr txBox="1"/>
            <p:nvPr/>
          </p:nvSpPr>
          <p:spPr>
            <a:xfrm>
              <a:off x="73016" y="759235"/>
              <a:ext cx="3275967" cy="22288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3593" tIns="0" rIns="323593" bIns="330200" numCol="1" spcCol="1270" anchor="t" anchorCtr="0">
              <a:noAutofit/>
            </a:bodyPr>
            <a:lstStyle/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en-US" sz="2800" b="1" i="0" u="none" strike="noStrike" dirty="0">
                  <a:solidFill>
                    <a:schemeClr val="tx1"/>
                  </a:solidFill>
                  <a:effectLst/>
                </a:rPr>
                <a:t>Hardware implementation</a:t>
              </a:r>
              <a:r>
                <a:rPr lang="en-US" sz="2000" b="1" i="0" u="none" strike="noStrike" dirty="0">
                  <a:solidFill>
                    <a:schemeClr val="tx1"/>
                  </a:solidFill>
                  <a:effectLst/>
                </a:rPr>
                <a:t>-</a:t>
              </a:r>
            </a:p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en-US" sz="2000" b="1" dirty="0">
                  <a:solidFill>
                    <a:schemeClr val="tx1"/>
                  </a:solidFill>
                </a:rPr>
                <a:t>To Integrate the hardware components </a:t>
              </a:r>
            </a:p>
            <a:p>
              <a:pPr marL="457200" indent="-457200" rtl="0">
                <a:spcBef>
                  <a:spcPts val="0"/>
                </a:spcBef>
                <a:spcAft>
                  <a:spcPts val="1200"/>
                </a:spcAft>
                <a:buAutoNum type="arabicPeriod"/>
              </a:pPr>
              <a:r>
                <a:rPr lang="en-US" sz="2000" b="1" i="0" u="none" strike="noStrike" dirty="0">
                  <a:solidFill>
                    <a:schemeClr val="tx1"/>
                  </a:solidFill>
                  <a:effectLst/>
                </a:rPr>
                <a:t>Buzzer</a:t>
              </a:r>
            </a:p>
            <a:p>
              <a:pPr marL="457200" indent="-457200" rtl="0">
                <a:spcBef>
                  <a:spcPts val="0"/>
                </a:spcBef>
                <a:spcAft>
                  <a:spcPts val="1200"/>
                </a:spcAft>
                <a:buAutoNum type="arabicPeriod"/>
              </a:pPr>
              <a:r>
                <a:rPr lang="en-US" sz="2000" b="1" dirty="0">
                  <a:solidFill>
                    <a:schemeClr val="tx1"/>
                  </a:solidFill>
                </a:rPr>
                <a:t>LCD display</a:t>
              </a:r>
            </a:p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en-US" sz="2000" b="1" i="0" u="none" strike="noStrike" dirty="0">
                  <a:solidFill>
                    <a:schemeClr val="tx1"/>
                  </a:solidFill>
                  <a:effectLst/>
                </a:rPr>
                <a:t>With raspberry pi to alert the driver the he is drowsy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7051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73AE4-2357-4801-A17E-3F4E35C94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28651"/>
            <a:ext cx="10353762" cy="1129633"/>
          </a:xfrm>
        </p:spPr>
        <p:txBody>
          <a:bodyPr>
            <a:norm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tx1"/>
                </a:solidFill>
              </a:rPr>
              <a:t>Software Model</a:t>
            </a:r>
            <a:endParaRPr lang="en-IN" sz="3200" b="1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DDC5B0-7E1C-4E52-A701-EF221C20505F}"/>
              </a:ext>
            </a:extLst>
          </p:cNvPr>
          <p:cNvGrpSpPr/>
          <p:nvPr/>
        </p:nvGrpSpPr>
        <p:grpSpPr>
          <a:xfrm>
            <a:off x="924444" y="1171978"/>
            <a:ext cx="10537753" cy="4636394"/>
            <a:chOff x="3538853" y="0"/>
            <a:chExt cx="3275967" cy="37147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733DCA-39B7-4192-A279-E2F6EB349712}"/>
                </a:ext>
              </a:extLst>
            </p:cNvPr>
            <p:cNvSpPr txBox="1"/>
            <p:nvPr/>
          </p:nvSpPr>
          <p:spPr>
            <a:xfrm>
              <a:off x="3538853" y="1485900"/>
              <a:ext cx="3275967" cy="22288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3593" tIns="0" rIns="323593" bIns="33020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endParaRPr lang="en-US" sz="2100" kern="12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C384C0D-0900-411C-ADD4-66F1A69E30C1}"/>
                </a:ext>
              </a:extLst>
            </p:cNvPr>
            <p:cNvSpPr/>
            <p:nvPr/>
          </p:nvSpPr>
          <p:spPr>
            <a:xfrm>
              <a:off x="3538853" y="0"/>
              <a:ext cx="3275967" cy="3714750"/>
            </a:xfrm>
            <a:prstGeom prst="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C387FC9-50B7-421F-B57C-C8039734A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3" t="18388" r="58486" b="38727"/>
          <a:stretch/>
        </p:blipFill>
        <p:spPr>
          <a:xfrm>
            <a:off x="1365161" y="1596981"/>
            <a:ext cx="3271233" cy="37477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7EF002-64E2-44A1-89EB-0B9B90380335}"/>
              </a:ext>
            </a:extLst>
          </p:cNvPr>
          <p:cNvSpPr txBox="1"/>
          <p:nvPr/>
        </p:nvSpPr>
        <p:spPr>
          <a:xfrm>
            <a:off x="5344733" y="1443461"/>
            <a:ext cx="516442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</a:rPr>
              <a:t>Facial landmark</a:t>
            </a:r>
            <a:r>
              <a:rPr lang="en-US" sz="2000" b="0" i="0" dirty="0">
                <a:effectLst/>
              </a:rPr>
              <a:t> detection is the task of detecting key </a:t>
            </a:r>
            <a:r>
              <a:rPr lang="en-US" sz="2000" b="1" i="0" dirty="0">
                <a:effectLst/>
              </a:rPr>
              <a:t>landmarks</a:t>
            </a:r>
            <a:r>
              <a:rPr lang="en-US" sz="2000" b="0" i="0" dirty="0">
                <a:effectLst/>
              </a:rPr>
              <a:t> on the </a:t>
            </a:r>
            <a:r>
              <a:rPr lang="en-US" sz="2000" b="1" i="0" dirty="0">
                <a:effectLst/>
              </a:rPr>
              <a:t>face</a:t>
            </a:r>
            <a:r>
              <a:rPr lang="en-US" sz="2000" b="0" i="0" dirty="0">
                <a:effectLst/>
              </a:rPr>
              <a:t> and tracking them. There</a:t>
            </a:r>
            <a:r>
              <a:rPr lang="en-US" sz="2000" dirty="0"/>
              <a:t> are 68 facial landmarks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our project implementation we took 6 landmarks for right eye , 6 landmarks for left eye, 4 landmarks for upper lips , 4 landmarks for lower lips.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Based of the </a:t>
            </a:r>
            <a:r>
              <a:rPr lang="en-US" sz="2000" dirty="0" err="1"/>
              <a:t>the</a:t>
            </a:r>
            <a:r>
              <a:rPr lang="en-US" sz="2000" dirty="0"/>
              <a:t> distances calculated from these landmarks we declare whether the driver is drowsy or 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have Implemented the code with python and tested it.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79024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73AE4-2357-4801-A17E-3F4E35C94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28651"/>
            <a:ext cx="10353762" cy="1129633"/>
          </a:xfrm>
        </p:spPr>
        <p:txBody>
          <a:bodyPr>
            <a:norm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tx1"/>
                </a:solidFill>
              </a:rPr>
              <a:t>Hardware Model</a:t>
            </a:r>
            <a:endParaRPr lang="en-IN" sz="3200" b="1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DDC5B0-7E1C-4E52-A701-EF221C20505F}"/>
              </a:ext>
            </a:extLst>
          </p:cNvPr>
          <p:cNvGrpSpPr/>
          <p:nvPr/>
        </p:nvGrpSpPr>
        <p:grpSpPr>
          <a:xfrm>
            <a:off x="924444" y="1171978"/>
            <a:ext cx="10537753" cy="4636394"/>
            <a:chOff x="3538853" y="0"/>
            <a:chExt cx="3275967" cy="37147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733DCA-39B7-4192-A279-E2F6EB349712}"/>
                </a:ext>
              </a:extLst>
            </p:cNvPr>
            <p:cNvSpPr txBox="1"/>
            <p:nvPr/>
          </p:nvSpPr>
          <p:spPr>
            <a:xfrm>
              <a:off x="3538853" y="1485900"/>
              <a:ext cx="3275967" cy="22288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3593" tIns="0" rIns="323593" bIns="33020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endParaRPr lang="en-US" sz="2100" kern="12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C384C0D-0900-411C-ADD4-66F1A69E30C1}"/>
                </a:ext>
              </a:extLst>
            </p:cNvPr>
            <p:cNvSpPr/>
            <p:nvPr/>
          </p:nvSpPr>
          <p:spPr>
            <a:xfrm>
              <a:off x="3538853" y="0"/>
              <a:ext cx="3275967" cy="3714750"/>
            </a:xfrm>
            <a:prstGeom prst="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57FD2A5-2D83-4711-9939-62D142345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23" y="1358284"/>
            <a:ext cx="5562601" cy="42053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7F88FC-88C8-4328-9B0A-4EE1F7812EAD}"/>
              </a:ext>
            </a:extLst>
          </p:cNvPr>
          <p:cNvSpPr txBox="1"/>
          <p:nvPr/>
        </p:nvSpPr>
        <p:spPr>
          <a:xfrm>
            <a:off x="7199290" y="1584101"/>
            <a:ext cx="383790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By integrating these components together we are able to detect and alert the drowsiness of the driver.</a:t>
            </a:r>
          </a:p>
          <a:p>
            <a:r>
              <a:rPr lang="en-US" sz="2000" dirty="0"/>
              <a:t>The Hardware includes</a:t>
            </a:r>
          </a:p>
          <a:p>
            <a:pPr marL="342900" indent="-342900">
              <a:buAutoNum type="arabicPeriod"/>
            </a:pPr>
            <a:r>
              <a:rPr lang="en-US" sz="2000" dirty="0"/>
              <a:t>Raspberry PI</a:t>
            </a:r>
          </a:p>
          <a:p>
            <a:pPr marL="342900" indent="-342900">
              <a:buAutoNum type="arabicPeriod"/>
            </a:pPr>
            <a:r>
              <a:rPr lang="en-US" sz="2000" dirty="0"/>
              <a:t>PI CAM</a:t>
            </a:r>
          </a:p>
          <a:p>
            <a:pPr marL="342900" indent="-342900">
              <a:buAutoNum type="arabicPeriod"/>
            </a:pPr>
            <a:r>
              <a:rPr lang="en-US" sz="2000" dirty="0"/>
              <a:t>LCD display</a:t>
            </a:r>
          </a:p>
          <a:p>
            <a:pPr marL="342900" indent="-342900">
              <a:buAutoNum type="arabicPeriod"/>
            </a:pPr>
            <a:r>
              <a:rPr lang="en-US" sz="2000" dirty="0"/>
              <a:t>Buzzer</a:t>
            </a:r>
          </a:p>
          <a:p>
            <a:pPr marL="342900" indent="-342900">
              <a:buAutoNum type="arabicPeriod"/>
            </a:pPr>
            <a:r>
              <a:rPr lang="en-US" sz="2000" dirty="0"/>
              <a:t>HDMI cable</a:t>
            </a:r>
          </a:p>
          <a:p>
            <a:pPr marL="342900" indent="-342900">
              <a:buAutoNum type="arabicPeriod"/>
            </a:pPr>
            <a:r>
              <a:rPr lang="en-US" sz="2000" dirty="0"/>
              <a:t>Breadboard</a:t>
            </a:r>
          </a:p>
          <a:p>
            <a:pPr marL="342900" indent="-342900">
              <a:buAutoNum type="arabicPeriod"/>
            </a:pPr>
            <a:r>
              <a:rPr lang="en-US" sz="2000" dirty="0"/>
              <a:t>Jumper Cables.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We are on the way of implementing it.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54863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73AE4-2357-4801-A17E-3F4E35C94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390918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tx1"/>
                </a:solidFill>
              </a:rPr>
              <a:t>Work Done till Now</a:t>
            </a:r>
            <a:endParaRPr lang="en-IN" sz="3200" b="1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DDC5B0-7E1C-4E52-A701-EF221C20505F}"/>
              </a:ext>
            </a:extLst>
          </p:cNvPr>
          <p:cNvGrpSpPr/>
          <p:nvPr/>
        </p:nvGrpSpPr>
        <p:grpSpPr>
          <a:xfrm>
            <a:off x="913795" y="2118858"/>
            <a:ext cx="10599916" cy="2073499"/>
            <a:chOff x="3538853" y="0"/>
            <a:chExt cx="3275967" cy="3714750"/>
          </a:xfrm>
          <a:solidFill>
            <a:schemeClr val="accent2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733DCA-39B7-4192-A279-E2F6EB349712}"/>
                </a:ext>
              </a:extLst>
            </p:cNvPr>
            <p:cNvSpPr txBox="1"/>
            <p:nvPr/>
          </p:nvSpPr>
          <p:spPr>
            <a:xfrm>
              <a:off x="3538853" y="1485900"/>
              <a:ext cx="3275967" cy="222885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3593" tIns="0" rIns="323593" bIns="33020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endParaRPr lang="en-US" sz="2100" kern="12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C384C0D-0900-411C-ADD4-66F1A69E30C1}"/>
                </a:ext>
              </a:extLst>
            </p:cNvPr>
            <p:cNvSpPr/>
            <p:nvPr/>
          </p:nvSpPr>
          <p:spPr>
            <a:xfrm>
              <a:off x="3538853" y="0"/>
              <a:ext cx="3275967" cy="3714750"/>
            </a:xfrm>
            <a:prstGeom prst="rect">
              <a:avLst/>
            </a:prstGeom>
            <a:grp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FE4E4C1-839B-4341-ABDC-A191DAD415EA}"/>
              </a:ext>
            </a:extLst>
          </p:cNvPr>
          <p:cNvSpPr txBox="1"/>
          <p:nvPr/>
        </p:nvSpPr>
        <p:spPr>
          <a:xfrm>
            <a:off x="924442" y="2118858"/>
            <a:ext cx="1058926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Implemented the python code for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Eye Detection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Yawning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Tested the code on several people and obtained satisfactory results.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Started the hardware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427922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E33D199-D3A2-4547-84A4-6AFFFE1AD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9992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371</TotalTime>
  <Words>364</Words>
  <Application>Microsoft Office PowerPoint</Application>
  <PresentationFormat>Widescreen</PresentationFormat>
  <Paragraphs>51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Goudy Old Style</vt:lpstr>
      <vt:lpstr>Wingdings 2</vt:lpstr>
      <vt:lpstr>SlateVTI</vt:lpstr>
      <vt:lpstr>Drowsy Driver Detection to Prevent Road Accidents(Progress After C1)</vt:lpstr>
      <vt:lpstr>Modification Made after the C1 panel suggestion</vt:lpstr>
      <vt:lpstr>Modified Project Work flow</vt:lpstr>
      <vt:lpstr>Methodology</vt:lpstr>
      <vt:lpstr>Software Model</vt:lpstr>
      <vt:lpstr>Hardware Model</vt:lpstr>
      <vt:lpstr>Work Done till Now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Drowsy Driver Detection to Prevent Road Accidents</dc:title>
  <dc:creator>Aayush Raj</dc:creator>
  <cp:lastModifiedBy>Aayush Raj</cp:lastModifiedBy>
  <cp:revision>31</cp:revision>
  <dcterms:created xsi:type="dcterms:W3CDTF">2021-02-27T07:01:59Z</dcterms:created>
  <dcterms:modified xsi:type="dcterms:W3CDTF">2021-04-27T06:01:58Z</dcterms:modified>
</cp:coreProperties>
</file>